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4"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80" d="100"/>
          <a:sy n="80" d="100"/>
        </p:scale>
        <p:origin x="15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3F6CC1-3ECF-41A2-ABA5-2DEB45A578DF}"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87011-9A3D-4CF6-AF97-0D268D8E8215}" type="slidenum">
              <a:rPr lang="en-US" smtClean="0"/>
              <a:t>‹#›</a:t>
            </a:fld>
            <a:endParaRPr lang="en-US"/>
          </a:p>
        </p:txBody>
      </p:sp>
    </p:spTree>
    <p:extLst>
      <p:ext uri="{BB962C8B-B14F-4D97-AF65-F5344CB8AC3E}">
        <p14:creationId xmlns:p14="http://schemas.microsoft.com/office/powerpoint/2010/main" val="3592308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3F6CC1-3ECF-41A2-ABA5-2DEB45A578DF}"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87011-9A3D-4CF6-AF97-0D268D8E8215}" type="slidenum">
              <a:rPr lang="en-US" smtClean="0"/>
              <a:t>‹#›</a:t>
            </a:fld>
            <a:endParaRPr lang="en-US"/>
          </a:p>
        </p:txBody>
      </p:sp>
    </p:spTree>
    <p:extLst>
      <p:ext uri="{BB962C8B-B14F-4D97-AF65-F5344CB8AC3E}">
        <p14:creationId xmlns:p14="http://schemas.microsoft.com/office/powerpoint/2010/main" val="3166982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3F6CC1-3ECF-41A2-ABA5-2DEB45A578DF}"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87011-9A3D-4CF6-AF97-0D268D8E8215}" type="slidenum">
              <a:rPr lang="en-US" smtClean="0"/>
              <a:t>‹#›</a:t>
            </a:fld>
            <a:endParaRPr lang="en-US"/>
          </a:p>
        </p:txBody>
      </p:sp>
    </p:spTree>
    <p:extLst>
      <p:ext uri="{BB962C8B-B14F-4D97-AF65-F5344CB8AC3E}">
        <p14:creationId xmlns:p14="http://schemas.microsoft.com/office/powerpoint/2010/main" val="3865592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3F6CC1-3ECF-41A2-ABA5-2DEB45A578DF}"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87011-9A3D-4CF6-AF97-0D268D8E8215}" type="slidenum">
              <a:rPr lang="en-US" smtClean="0"/>
              <a:t>‹#›</a:t>
            </a:fld>
            <a:endParaRPr lang="en-US"/>
          </a:p>
        </p:txBody>
      </p:sp>
    </p:spTree>
    <p:extLst>
      <p:ext uri="{BB962C8B-B14F-4D97-AF65-F5344CB8AC3E}">
        <p14:creationId xmlns:p14="http://schemas.microsoft.com/office/powerpoint/2010/main" val="632315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3F6CC1-3ECF-41A2-ABA5-2DEB45A578DF}"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87011-9A3D-4CF6-AF97-0D268D8E8215}" type="slidenum">
              <a:rPr lang="en-US" smtClean="0"/>
              <a:t>‹#›</a:t>
            </a:fld>
            <a:endParaRPr lang="en-US"/>
          </a:p>
        </p:txBody>
      </p:sp>
    </p:spTree>
    <p:extLst>
      <p:ext uri="{BB962C8B-B14F-4D97-AF65-F5344CB8AC3E}">
        <p14:creationId xmlns:p14="http://schemas.microsoft.com/office/powerpoint/2010/main" val="323944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3F6CC1-3ECF-41A2-ABA5-2DEB45A578DF}" type="datetimeFigureOut">
              <a:rPr lang="en-US" smtClean="0"/>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187011-9A3D-4CF6-AF97-0D268D8E8215}" type="slidenum">
              <a:rPr lang="en-US" smtClean="0"/>
              <a:t>‹#›</a:t>
            </a:fld>
            <a:endParaRPr lang="en-US"/>
          </a:p>
        </p:txBody>
      </p:sp>
    </p:spTree>
    <p:extLst>
      <p:ext uri="{BB962C8B-B14F-4D97-AF65-F5344CB8AC3E}">
        <p14:creationId xmlns:p14="http://schemas.microsoft.com/office/powerpoint/2010/main" val="2977935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3F6CC1-3ECF-41A2-ABA5-2DEB45A578DF}" type="datetimeFigureOut">
              <a:rPr lang="en-US" smtClean="0"/>
              <a:t>9/28/2020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187011-9A3D-4CF6-AF97-0D268D8E8215}" type="slidenum">
              <a:rPr lang="en-US" smtClean="0"/>
              <a:t>‹#›</a:t>
            </a:fld>
            <a:endParaRPr lang="en-US"/>
          </a:p>
        </p:txBody>
      </p:sp>
    </p:spTree>
    <p:extLst>
      <p:ext uri="{BB962C8B-B14F-4D97-AF65-F5344CB8AC3E}">
        <p14:creationId xmlns:p14="http://schemas.microsoft.com/office/powerpoint/2010/main" val="1689348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3F6CC1-3ECF-41A2-ABA5-2DEB45A578DF}" type="datetimeFigureOut">
              <a:rPr lang="en-US" smtClean="0"/>
              <a:t>9/28/2020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187011-9A3D-4CF6-AF97-0D268D8E8215}" type="slidenum">
              <a:rPr lang="en-US" smtClean="0"/>
              <a:t>‹#›</a:t>
            </a:fld>
            <a:endParaRPr lang="en-US"/>
          </a:p>
        </p:txBody>
      </p:sp>
    </p:spTree>
    <p:extLst>
      <p:ext uri="{BB962C8B-B14F-4D97-AF65-F5344CB8AC3E}">
        <p14:creationId xmlns:p14="http://schemas.microsoft.com/office/powerpoint/2010/main" val="1565349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3F6CC1-3ECF-41A2-ABA5-2DEB45A578DF}" type="datetimeFigureOut">
              <a:rPr lang="en-US" smtClean="0"/>
              <a:t>9/28/2020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187011-9A3D-4CF6-AF97-0D268D8E8215}" type="slidenum">
              <a:rPr lang="en-US" smtClean="0"/>
              <a:t>‹#›</a:t>
            </a:fld>
            <a:endParaRPr lang="en-US"/>
          </a:p>
        </p:txBody>
      </p:sp>
    </p:spTree>
    <p:extLst>
      <p:ext uri="{BB962C8B-B14F-4D97-AF65-F5344CB8AC3E}">
        <p14:creationId xmlns:p14="http://schemas.microsoft.com/office/powerpoint/2010/main" val="1053343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3F6CC1-3ECF-41A2-ABA5-2DEB45A578DF}" type="datetimeFigureOut">
              <a:rPr lang="en-US" smtClean="0"/>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187011-9A3D-4CF6-AF97-0D268D8E8215}" type="slidenum">
              <a:rPr lang="en-US" smtClean="0"/>
              <a:t>‹#›</a:t>
            </a:fld>
            <a:endParaRPr lang="en-US"/>
          </a:p>
        </p:txBody>
      </p:sp>
    </p:spTree>
    <p:extLst>
      <p:ext uri="{BB962C8B-B14F-4D97-AF65-F5344CB8AC3E}">
        <p14:creationId xmlns:p14="http://schemas.microsoft.com/office/powerpoint/2010/main" val="1776155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3F6CC1-3ECF-41A2-ABA5-2DEB45A578DF}" type="datetimeFigureOut">
              <a:rPr lang="en-US" smtClean="0"/>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187011-9A3D-4CF6-AF97-0D268D8E8215}" type="slidenum">
              <a:rPr lang="en-US" smtClean="0"/>
              <a:t>‹#›</a:t>
            </a:fld>
            <a:endParaRPr lang="en-US"/>
          </a:p>
        </p:txBody>
      </p:sp>
    </p:spTree>
    <p:extLst>
      <p:ext uri="{BB962C8B-B14F-4D97-AF65-F5344CB8AC3E}">
        <p14:creationId xmlns:p14="http://schemas.microsoft.com/office/powerpoint/2010/main" val="1264676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3F6CC1-3ECF-41A2-ABA5-2DEB45A578DF}" type="datetimeFigureOut">
              <a:rPr lang="en-US" smtClean="0"/>
              <a:t>9/28/2020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187011-9A3D-4CF6-AF97-0D268D8E8215}" type="slidenum">
              <a:rPr lang="en-US" smtClean="0"/>
              <a:t>‹#›</a:t>
            </a:fld>
            <a:endParaRPr lang="en-US"/>
          </a:p>
        </p:txBody>
      </p:sp>
    </p:spTree>
    <p:extLst>
      <p:ext uri="{BB962C8B-B14F-4D97-AF65-F5344CB8AC3E}">
        <p14:creationId xmlns:p14="http://schemas.microsoft.com/office/powerpoint/2010/main" val="3430745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36269"/>
            <a:ext cx="10515600" cy="1864427"/>
          </a:xfrm>
        </p:spPr>
        <p:txBody>
          <a:bodyPr>
            <a:normAutofit/>
          </a:bodyPr>
          <a:lstStyle/>
          <a:p>
            <a:pPr algn="ctr"/>
            <a:r>
              <a:rPr lang="en-US" sz="6000" b="1" dirty="0"/>
              <a:t>Actors in Social Policy</a:t>
            </a:r>
            <a:r>
              <a:rPr lang="en-US" dirty="0"/>
              <a:t/>
            </a:r>
            <a:br>
              <a:rPr lang="en-US" dirty="0"/>
            </a:br>
            <a:endParaRPr lang="en-US" dirty="0"/>
          </a:p>
        </p:txBody>
      </p:sp>
      <p:sp>
        <p:nvSpPr>
          <p:cNvPr id="3" name="Content Placeholder 2"/>
          <p:cNvSpPr>
            <a:spLocks noGrp="1"/>
          </p:cNvSpPr>
          <p:nvPr>
            <p:ph idx="1"/>
          </p:nvPr>
        </p:nvSpPr>
        <p:spPr>
          <a:xfrm>
            <a:off x="838200" y="3075709"/>
            <a:ext cx="10515600" cy="3101254"/>
          </a:xfrm>
        </p:spPr>
        <p:txBody>
          <a:bodyPr/>
          <a:lstStyle/>
          <a:p>
            <a:pPr marL="0" indent="0">
              <a:buNone/>
            </a:pPr>
            <a:r>
              <a:rPr lang="en-US" dirty="0" smtClean="0"/>
              <a:t>A policy actor is an entity that enacts a certain policy action. Policy actors can be categorized broadly into three sectors of society: State, Market and Citizens. Explanation is as follows:- </a:t>
            </a:r>
            <a:br>
              <a:rPr lang="en-US" dirty="0" smtClean="0"/>
            </a:br>
            <a:endParaRPr lang="en-US" dirty="0"/>
          </a:p>
        </p:txBody>
      </p:sp>
    </p:spTree>
    <p:extLst>
      <p:ext uri="{BB962C8B-B14F-4D97-AF65-F5344CB8AC3E}">
        <p14:creationId xmlns:p14="http://schemas.microsoft.com/office/powerpoint/2010/main" val="2502531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Individual Citizens/ Interest groups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US" dirty="0" smtClean="0"/>
              <a:t>People </a:t>
            </a:r>
            <a:r>
              <a:rPr lang="en-US" dirty="0"/>
              <a:t>can be mobilized. People will often act when something threatens their livelihood or their lifestyle, such as when new commercial development may disturb their </a:t>
            </a:r>
            <a:r>
              <a:rPr lang="en-US" dirty="0" err="1"/>
              <a:t>neighbourhood</a:t>
            </a:r>
            <a:r>
              <a:rPr lang="en-US" dirty="0"/>
              <a:t>, or when government is unresponsive to local needs for education or public safety.</a:t>
            </a:r>
          </a:p>
          <a:p>
            <a:pPr marL="0" indent="0" algn="just">
              <a:buNone/>
            </a:pPr>
            <a:r>
              <a:rPr lang="en-US" dirty="0"/>
              <a:t>People may remain mobilized until the issue is somehow resolved, whether or not it is resolved to their satisfaction, and sometimes mobilization leads to the creation of interest groups. So this can also called public opinion or public mind. Interest groups are important --perhaps central—to the policy making process because the power of individuals is greatly magnified when they form groups. Some groups have considerably more power than other groups, often called special interest groups. Larger groups can be expected to be taken more seriously by the governments. One of the most important resources of interest groups is knowledge: specifically, information that might be unavailable or less available to others. Legislators and bureaucrats draw on this information to help them make decisions. </a:t>
            </a:r>
          </a:p>
        </p:txBody>
      </p:sp>
    </p:spTree>
    <p:extLst>
      <p:ext uri="{BB962C8B-B14F-4D97-AF65-F5344CB8AC3E}">
        <p14:creationId xmlns:p14="http://schemas.microsoft.com/office/powerpoint/2010/main" val="3143446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Policy Entrepreneurs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lgn="just">
              <a:buNone/>
            </a:pPr>
            <a:r>
              <a:rPr lang="en-US" dirty="0" smtClean="0"/>
              <a:t>An </a:t>
            </a:r>
            <a:r>
              <a:rPr lang="en-US" dirty="0"/>
              <a:t>individual who changes the direction or flow of politics and public policy. Entrepreneurs develop new and innovative policies and are willing to invest their resources, time, energy, reputation, money in the hopes of future returns. Returns might come in the form of policies that they approve, satisfaction from participation, or even promotion of personal interest.</a:t>
            </a:r>
          </a:p>
          <a:p>
            <a:endParaRPr lang="en-US" dirty="0"/>
          </a:p>
        </p:txBody>
      </p:sp>
    </p:spTree>
    <p:extLst>
      <p:ext uri="{BB962C8B-B14F-4D97-AF65-F5344CB8AC3E}">
        <p14:creationId xmlns:p14="http://schemas.microsoft.com/office/powerpoint/2010/main" val="2639792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Social Movements and Mobilization</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t>When </a:t>
            </a:r>
            <a:r>
              <a:rPr lang="en-US" dirty="0"/>
              <a:t>groups of people mobilize and coalesce around a set of high-visibility issues, a social movement may result. Social movements often involve a coalition of groups with similar goals, and other people support movements without a formal group affiliation. Recent social movements include the civil rights and women’s rights movements. In the 1960s and 1970s, and continuing today, women’s groups promoted policies to create equal pay in the workplace, issue of sexual harassment, and so on. These actions are the result of citizens coming together and pressing for change, both within and outside official institutions. Protest marches are, of course generally legal in democratic countries. </a:t>
            </a:r>
          </a:p>
        </p:txBody>
      </p:sp>
    </p:spTree>
    <p:extLst>
      <p:ext uri="{BB962C8B-B14F-4D97-AF65-F5344CB8AC3E}">
        <p14:creationId xmlns:p14="http://schemas.microsoft.com/office/powerpoint/2010/main" val="231745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Think Tanks and other Research Organizations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t>The </a:t>
            </a:r>
            <a:r>
              <a:rPr lang="en-US" dirty="0"/>
              <a:t>emergence of complex problems and the need for greater analytic capacity than that possessed by the federal and state governments has led to the growth of independent research organizations, often called think tanks. Employing scholars and policy experts, these organizations provide information that policy makers and other influential people can use to make better policy. Some think tanks and research organizations are associated with universities and provide valuable input into the policy process. They are often good sources of information and ideas for research on important policy issues. </a:t>
            </a:r>
          </a:p>
        </p:txBody>
      </p:sp>
    </p:spTree>
    <p:extLst>
      <p:ext uri="{BB962C8B-B14F-4D97-AF65-F5344CB8AC3E}">
        <p14:creationId xmlns:p14="http://schemas.microsoft.com/office/powerpoint/2010/main" val="1829736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Communications</a:t>
            </a:r>
            <a:r>
              <a:rPr lang="en-US" u="sng" dirty="0" smtClean="0"/>
              <a:t> </a:t>
            </a:r>
            <a:r>
              <a:rPr lang="en-US" b="1" u="sng" dirty="0" smtClean="0"/>
              <a:t>Media</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lgn="just">
              <a:buNone/>
            </a:pPr>
            <a:r>
              <a:rPr lang="en-US" dirty="0" smtClean="0"/>
              <a:t>Electronic </a:t>
            </a:r>
            <a:r>
              <a:rPr lang="en-US" dirty="0"/>
              <a:t>and print media is important in politics and public policy. The “watchdog” function of the media, in which it is assumed that the news media provide citizens with information about government that people can use to support or challenge policy decisions. The press today consists of traditional outlets such as magazines, newspapers, radio and television, but also extends to websites, blogs and social networks. Media pressurize the policy makers to pay attention to problems. </a:t>
            </a:r>
          </a:p>
        </p:txBody>
      </p:sp>
    </p:spTree>
    <p:extLst>
      <p:ext uri="{BB962C8B-B14F-4D97-AF65-F5344CB8AC3E}">
        <p14:creationId xmlns:p14="http://schemas.microsoft.com/office/powerpoint/2010/main" val="962435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Policy</a:t>
            </a:r>
            <a:r>
              <a:rPr lang="en-US" u="sng" dirty="0" smtClean="0"/>
              <a:t> </a:t>
            </a:r>
            <a:r>
              <a:rPr lang="en-US" b="1" u="sng" dirty="0" smtClean="0"/>
              <a:t>Domain</a:t>
            </a:r>
            <a:r>
              <a:rPr lang="en-US" dirty="0" smtClean="0"/>
              <a:t/>
            </a:r>
            <a:br>
              <a:rPr lang="en-US" dirty="0" smtClean="0"/>
            </a:br>
            <a:endParaRPr lang="en-US" dirty="0"/>
          </a:p>
        </p:txBody>
      </p:sp>
      <p:sp>
        <p:nvSpPr>
          <p:cNvPr id="3" name="Content Placeholder 2"/>
          <p:cNvSpPr>
            <a:spLocks noGrp="1"/>
          </p:cNvSpPr>
          <p:nvPr>
            <p:ph idx="1"/>
          </p:nvPr>
        </p:nvSpPr>
        <p:spPr>
          <a:xfrm>
            <a:off x="838200" y="1508166"/>
            <a:ext cx="10515600" cy="4668797"/>
          </a:xfrm>
        </p:spPr>
        <p:txBody>
          <a:bodyPr>
            <a:normAutofit lnSpcReduction="10000"/>
          </a:bodyPr>
          <a:lstStyle/>
          <a:p>
            <a:pPr marL="0" indent="0" algn="just">
              <a:buNone/>
            </a:pPr>
            <a:r>
              <a:rPr lang="en-US" dirty="0" smtClean="0"/>
              <a:t>A </a:t>
            </a:r>
            <a:r>
              <a:rPr lang="en-US" dirty="0"/>
              <a:t>policy domain is the substantive area of policy over which participants in policy making compete and compromise, such as the environmental policy domain or the health care policy domain. Of course, some of these domains are so vast that they contain other domains, such as environmental policy domain consists of air pollution domain, water pollution domain etc. The activities that take place within these domains are influenced by other domains, and issues and ideas often spill over from one domain to the other. Within the policy domain is the </a:t>
            </a:r>
            <a:r>
              <a:rPr lang="en-US" u="sng" dirty="0"/>
              <a:t>policy community</a:t>
            </a:r>
            <a:r>
              <a:rPr lang="en-US" dirty="0"/>
              <a:t>, which consists of actors who are involved in policy making in a particular domain. The policy community consists of those who are most expert in studying, understanding, negotiating, or explaining an issue.</a:t>
            </a:r>
          </a:p>
          <a:p>
            <a:endParaRPr lang="en-US" dirty="0"/>
          </a:p>
        </p:txBody>
      </p:sp>
    </p:spTree>
    <p:extLst>
      <p:ext uri="{BB962C8B-B14F-4D97-AF65-F5344CB8AC3E}">
        <p14:creationId xmlns:p14="http://schemas.microsoft.com/office/powerpoint/2010/main" val="92182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Sub-governments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lgn="just">
              <a:buNone/>
            </a:pPr>
            <a:r>
              <a:rPr lang="en-US" dirty="0" smtClean="0"/>
              <a:t>All </a:t>
            </a:r>
            <a:r>
              <a:rPr lang="en-US" dirty="0"/>
              <a:t>province governments, many city governments and the key associations that represent governors, legislators, state judges, and local governments participate in federal policy making at every stage of the process. At the same time, the devolution of power to local and provincial governments creates new venues for interest groups to participate in policy making, because provincial and local governments are again very important decision-making bodies. </a:t>
            </a:r>
          </a:p>
          <a:p>
            <a:endParaRPr lang="en-US" dirty="0"/>
          </a:p>
        </p:txBody>
      </p:sp>
    </p:spTree>
    <p:extLst>
      <p:ext uri="{BB962C8B-B14F-4D97-AF65-F5344CB8AC3E}">
        <p14:creationId xmlns:p14="http://schemas.microsoft.com/office/powerpoint/2010/main" val="2182647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Conclusion</a:t>
            </a:r>
            <a:endParaRPr lang="en-US" b="1" dirty="0"/>
          </a:p>
        </p:txBody>
      </p:sp>
      <p:sp>
        <p:nvSpPr>
          <p:cNvPr id="3" name="Content Placeholder 2"/>
          <p:cNvSpPr>
            <a:spLocks noGrp="1"/>
          </p:cNvSpPr>
          <p:nvPr>
            <p:ph idx="1"/>
          </p:nvPr>
        </p:nvSpPr>
        <p:spPr/>
        <p:txBody>
          <a:bodyPr/>
          <a:lstStyle/>
          <a:p>
            <a:pPr marL="0" indent="0" algn="just">
              <a:buNone/>
            </a:pPr>
            <a:r>
              <a:rPr lang="en-US" dirty="0"/>
              <a:t>Policy making is indeed a slow and challenging process, and sometimes groups disadvantaged and unable to do much to cause change. Because it is not easy to achieve social change but actors in the policy process can and must interact with each other to advance policy proposals. Without this interaction, nothing would happen, and policy making would come to a standstill.</a:t>
            </a:r>
          </a:p>
          <a:p>
            <a:endParaRPr lang="en-US" dirty="0"/>
          </a:p>
        </p:txBody>
      </p:sp>
    </p:spTree>
    <p:extLst>
      <p:ext uri="{BB962C8B-B14F-4D97-AF65-F5344CB8AC3E}">
        <p14:creationId xmlns:p14="http://schemas.microsoft.com/office/powerpoint/2010/main" val="39119341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884</Words>
  <Application>Microsoft Office PowerPoint</Application>
  <PresentationFormat>Widescreen</PresentationFormat>
  <Paragraphs>19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Actors in Social Policy </vt:lpstr>
      <vt:lpstr>Individual Citizens/ Interest groups </vt:lpstr>
      <vt:lpstr>Policy Entrepreneurs </vt:lpstr>
      <vt:lpstr>Social Movements and Mobilization </vt:lpstr>
      <vt:lpstr>Think Tanks and other Research Organizations </vt:lpstr>
      <vt:lpstr>Communications Media </vt:lpstr>
      <vt:lpstr>Policy Domain </vt:lpstr>
      <vt:lpstr>Sub-governments </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 Rehman</dc:creator>
  <cp:lastModifiedBy>Abdul Rehman</cp:lastModifiedBy>
  <cp:revision>3</cp:revision>
  <dcterms:created xsi:type="dcterms:W3CDTF">2020-09-28T05:32:34Z</dcterms:created>
  <dcterms:modified xsi:type="dcterms:W3CDTF">2020-09-28T05:40:14Z</dcterms:modified>
</cp:coreProperties>
</file>